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9" r:id="rId4"/>
    <p:sldId id="265" r:id="rId5"/>
    <p:sldId id="258" r:id="rId6"/>
    <p:sldId id="260" r:id="rId7"/>
    <p:sldId id="261" r:id="rId8"/>
    <p:sldId id="262" r:id="rId9"/>
    <p:sldId id="263"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2612" autoAdjust="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2737CA-3912-49D1-A6FE-924E8E798BB8}" type="datetimeFigureOut">
              <a:rPr lang="en-US" smtClean="0"/>
              <a:t>12/3/2020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D2D08D-D108-4AF7-8E68-82A360B0173D}" type="slidenum">
              <a:rPr lang="en-US" smtClean="0"/>
              <a:t>‹#›</a:t>
            </a:fld>
            <a:endParaRPr lang="en-US"/>
          </a:p>
        </p:txBody>
      </p:sp>
    </p:spTree>
    <p:extLst>
      <p:ext uri="{BB962C8B-B14F-4D97-AF65-F5344CB8AC3E}">
        <p14:creationId xmlns:p14="http://schemas.microsoft.com/office/powerpoint/2010/main" val="3863369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Basically, a normal female is born with two X-chromosomes (sex chromosomes). In the absence or partial presence of one X-chromosome, one has to have Turner syndrome. This condition occurs due to the lack of X-chromosome from either the sperm or ovum. It may also occur due to incomplete cell division during fetal development or abnormalities in the X-chromosome during cell division. The cases for turner syndrome are rare as most of the prenatally diagnosed cases get aborted.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AD2D08D-D108-4AF7-8E68-82A360B0173D}" type="slidenum">
              <a:rPr lang="en-US" smtClean="0"/>
              <a:t>2</a:t>
            </a:fld>
            <a:endParaRPr lang="en-US"/>
          </a:p>
        </p:txBody>
      </p:sp>
    </p:spTree>
    <p:extLst>
      <p:ext uri="{BB962C8B-B14F-4D97-AF65-F5344CB8AC3E}">
        <p14:creationId xmlns:p14="http://schemas.microsoft.com/office/powerpoint/2010/main" val="650401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ea typeface="Calibri" panose="020F0502020204030204" pitchFamily="34" charset="0"/>
              </a:rPr>
              <a:t>Turner syndrome symptoms on an unborn child may be similar to other disorders. Someone can, however,  use ultrasound to clarify the condition. When the child is born, other signs occur that ascertain the presence of Turner syndrome. Other symptoms in childhood include low set ears, hearing, visual impairments, web-like neck, broad chest with widely spaced nipples, narrow palate, short fingers and toes, and low hairlines at the back of the head, and lower than average birth weight.</a:t>
            </a:r>
            <a:endParaRPr lang="en-US" dirty="0"/>
          </a:p>
        </p:txBody>
      </p:sp>
      <p:sp>
        <p:nvSpPr>
          <p:cNvPr id="4" name="Slide Number Placeholder 3"/>
          <p:cNvSpPr>
            <a:spLocks noGrp="1"/>
          </p:cNvSpPr>
          <p:nvPr>
            <p:ph type="sldNum" sz="quarter" idx="5"/>
          </p:nvPr>
        </p:nvSpPr>
        <p:spPr/>
        <p:txBody>
          <a:bodyPr/>
          <a:lstStyle/>
          <a:p>
            <a:fld id="{EAD2D08D-D108-4AF7-8E68-82A360B0173D}" type="slidenum">
              <a:rPr lang="en-US" smtClean="0"/>
              <a:t>3</a:t>
            </a:fld>
            <a:endParaRPr lang="en-US"/>
          </a:p>
        </p:txBody>
      </p:sp>
    </p:spTree>
    <p:extLst>
      <p:ext uri="{BB962C8B-B14F-4D97-AF65-F5344CB8AC3E}">
        <p14:creationId xmlns:p14="http://schemas.microsoft.com/office/powerpoint/2010/main" val="848805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adolescence, most girls with Turner syndrome fail to experience adolescent signs and symptoms at early ages as expected. Some expected sexual changes may fail to occur, such as ovary development, leading to amenorrhea. Due to underdeveloped gonads and a likely presence of fibroids growth in women, most women get miscarriages upon conception and may fail to conceive totally.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AD2D08D-D108-4AF7-8E68-82A360B0173D}" type="slidenum">
              <a:rPr lang="en-US" smtClean="0"/>
              <a:t>5</a:t>
            </a:fld>
            <a:endParaRPr lang="en-US"/>
          </a:p>
        </p:txBody>
      </p:sp>
    </p:spTree>
    <p:extLst>
      <p:ext uri="{BB962C8B-B14F-4D97-AF65-F5344CB8AC3E}">
        <p14:creationId xmlns:p14="http://schemas.microsoft.com/office/powerpoint/2010/main" val="582340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When a baby is still unborn, one may carry out an ultrasound to check the baby for turner syndrome. Usually, the key indicators here are the abnormalities in the heart and kidney of the unborn child. Cardiovascular screening where signs such as coarctation of the aorta also help detect the presence of Turner syndrome. Karyotyping identifies the presence of abnormal or absence of sex chromosomes.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AD2D08D-D108-4AF7-8E68-82A360B0173D}" type="slidenum">
              <a:rPr lang="en-US" smtClean="0"/>
              <a:t>6</a:t>
            </a:fld>
            <a:endParaRPr lang="en-US"/>
          </a:p>
        </p:txBody>
      </p:sp>
    </p:spTree>
    <p:extLst>
      <p:ext uri="{BB962C8B-B14F-4D97-AF65-F5344CB8AC3E}">
        <p14:creationId xmlns:p14="http://schemas.microsoft.com/office/powerpoint/2010/main" val="2352563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Turner syndrome patients are at higher risk of body complications such as hypertension and other related heart and kidney problems.  These patients develop weak bones, making them susceptible to bone fractures. Loss of nerve functions makes these patients have hearing and sight issues. Most of the patients have an average intelligence level but have learning disabilities when it comes to spatial concepts, mathematics, and attention. Due to complications in gonadal development, many turner syndrome patients are infertile, and those that get pregnant develop complications and usually have miscarriages. Regular check-ups may help one survive with the disorder, but the difficulties may be fatal if left unmonitored.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AD2D08D-D108-4AF7-8E68-82A360B0173D}" type="slidenum">
              <a:rPr lang="en-US" smtClean="0"/>
              <a:t>7</a:t>
            </a:fld>
            <a:endParaRPr lang="en-US"/>
          </a:p>
        </p:txBody>
      </p:sp>
    </p:spTree>
    <p:extLst>
      <p:ext uri="{BB962C8B-B14F-4D97-AF65-F5344CB8AC3E}">
        <p14:creationId xmlns:p14="http://schemas.microsoft.com/office/powerpoint/2010/main" val="1952258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ea typeface="Calibri" panose="020F0502020204030204" pitchFamily="34" charset="0"/>
              </a:rPr>
              <a:t>Turner syndrome has no cure, but the performance of some therapies on the patient enables them to overcome the effects of Turner syndrome. Administration of these therapies, however, has to be done at an early stage. Their effectiveness differs from person to person, depending on the stage of administration and the dosage administered. The therapy may have side effects as well, such as deepening of the voice and acne. </a:t>
            </a:r>
            <a:endParaRPr lang="en-US" dirty="0"/>
          </a:p>
        </p:txBody>
      </p:sp>
      <p:sp>
        <p:nvSpPr>
          <p:cNvPr id="4" name="Slide Number Placeholder 3"/>
          <p:cNvSpPr>
            <a:spLocks noGrp="1"/>
          </p:cNvSpPr>
          <p:nvPr>
            <p:ph type="sldNum" sz="quarter" idx="5"/>
          </p:nvPr>
        </p:nvSpPr>
        <p:spPr/>
        <p:txBody>
          <a:bodyPr/>
          <a:lstStyle/>
          <a:p>
            <a:fld id="{EAD2D08D-D108-4AF7-8E68-82A360B0173D}" type="slidenum">
              <a:rPr lang="en-US" smtClean="0"/>
              <a:t>8</a:t>
            </a:fld>
            <a:endParaRPr lang="en-US"/>
          </a:p>
        </p:txBody>
      </p:sp>
    </p:spTree>
    <p:extLst>
      <p:ext uri="{BB962C8B-B14F-4D97-AF65-F5344CB8AC3E}">
        <p14:creationId xmlns:p14="http://schemas.microsoft.com/office/powerpoint/2010/main" val="1473284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With Martha being a turner syndrome patient, chances of her survival are minimal. However, monitoring the complications due to her disorder may help her prolong her lifespan since it is possible to live long with the disease. For her to bear children, a cardiologist needs to monitor her condition to avoid heart attacks. With proper concentration improvement, she may manage to be a teacher. However, if care is not taken about her situation, she may succumb to turner syndrome complications, majorly heart attack due to hypertension.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AD2D08D-D108-4AF7-8E68-82A360B0173D}" type="slidenum">
              <a:rPr lang="en-US" smtClean="0"/>
              <a:t>9</a:t>
            </a:fld>
            <a:endParaRPr lang="en-US"/>
          </a:p>
        </p:txBody>
      </p:sp>
    </p:spTree>
    <p:extLst>
      <p:ext uri="{BB962C8B-B14F-4D97-AF65-F5344CB8AC3E}">
        <p14:creationId xmlns:p14="http://schemas.microsoft.com/office/powerpoint/2010/main" val="3732524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0AE3B46-3C55-4D3F-AC4A-1114DBA23EDC}" type="datetimeFigureOut">
              <a:rPr lang="en-US" smtClean="0"/>
              <a:t>12/3/2020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2EA0D78D-9B5E-45C9-A505-3E321453C86A}"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02820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AE3B46-3C55-4D3F-AC4A-1114DBA23EDC}"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0D78D-9B5E-45C9-A505-3E321453C86A}"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2074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0AE3B46-3C55-4D3F-AC4A-1114DBA23EDC}"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0D78D-9B5E-45C9-A505-3E321453C86A}"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32431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0AE3B46-3C55-4D3F-AC4A-1114DBA23EDC}" type="datetimeFigureOut">
              <a:rPr lang="en-US" smtClean="0"/>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A0D78D-9B5E-45C9-A505-3E321453C86A}"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28814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0AE3B46-3C55-4D3F-AC4A-1114DBA23EDC}" type="datetimeFigureOut">
              <a:rPr lang="en-US" smtClean="0"/>
              <a:t>12/3/2020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A0D78D-9B5E-45C9-A505-3E321453C86A}"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63530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AE3B46-3C55-4D3F-AC4A-1114DBA23EDC}" type="datetimeFigureOut">
              <a:rPr lang="en-US" smtClean="0"/>
              <a:t>12/3/2020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A0D78D-9B5E-45C9-A505-3E321453C86A}"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92530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AE3B46-3C55-4D3F-AC4A-1114DBA23EDC}" type="datetimeFigureOut">
              <a:rPr lang="en-US" smtClean="0"/>
              <a:t>12/3/2020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A0D78D-9B5E-45C9-A505-3E321453C86A}" type="slidenum">
              <a:rPr lang="en-US" smtClean="0"/>
              <a:t>‹#›</a:t>
            </a:fld>
            <a:endParaRPr lang="en-US"/>
          </a:p>
        </p:txBody>
      </p:sp>
    </p:spTree>
    <p:extLst>
      <p:ext uri="{BB962C8B-B14F-4D97-AF65-F5344CB8AC3E}">
        <p14:creationId xmlns:p14="http://schemas.microsoft.com/office/powerpoint/2010/main" val="3867284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AE3B46-3C55-4D3F-AC4A-1114DBA23EDC}" type="datetimeFigureOut">
              <a:rPr lang="en-US" smtClean="0"/>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A0D78D-9B5E-45C9-A505-3E321453C86A}"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56629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00AE3B46-3C55-4D3F-AC4A-1114DBA23EDC}" type="datetimeFigureOut">
              <a:rPr lang="en-US" smtClean="0"/>
              <a:t>12/3/2020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2EA0D78D-9B5E-45C9-A505-3E321453C86A}"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89917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AE3B46-3C55-4D3F-AC4A-1114DBA23EDC}"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0D78D-9B5E-45C9-A505-3E321453C86A}"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80511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0AE3B46-3C55-4D3F-AC4A-1114DBA23EDC}"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A0D78D-9B5E-45C9-A505-3E321453C86A}"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66149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00AE3B46-3C55-4D3F-AC4A-1114DBA23EDC}" type="datetimeFigureOut">
              <a:rPr lang="en-US" smtClean="0"/>
              <a:t>12/3/2020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2EA0D78D-9B5E-45C9-A505-3E321453C86A}"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0217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CDEB-10CC-4149-AA05-064CC0C3A974}"/>
              </a:ext>
            </a:extLst>
          </p:cNvPr>
          <p:cNvSpPr>
            <a:spLocks noGrp="1"/>
          </p:cNvSpPr>
          <p:nvPr>
            <p:ph type="ctrTitle"/>
          </p:nvPr>
        </p:nvSpPr>
        <p:spPr/>
        <p:txBody>
          <a:bodyPr/>
          <a:lstStyle/>
          <a:p>
            <a:r>
              <a:rPr lang="en-US" dirty="0"/>
              <a:t>TURNER SYNDROME</a:t>
            </a:r>
          </a:p>
        </p:txBody>
      </p:sp>
    </p:spTree>
    <p:extLst>
      <p:ext uri="{BB962C8B-B14F-4D97-AF65-F5344CB8AC3E}">
        <p14:creationId xmlns:p14="http://schemas.microsoft.com/office/powerpoint/2010/main" val="2975475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5BBC1-D916-4230-9169-8635585B2FC2}"/>
              </a:ext>
            </a:extLst>
          </p:cNvPr>
          <p:cNvSpPr>
            <a:spLocks noGrp="1"/>
          </p:cNvSpPr>
          <p:nvPr>
            <p:ph type="title"/>
          </p:nvPr>
        </p:nvSpPr>
        <p:spPr/>
        <p:txBody>
          <a:bodyPr>
            <a:normAutofit/>
          </a:bodyPr>
          <a:lstStyle/>
          <a:p>
            <a:pPr algn="ctr">
              <a:lnSpc>
                <a:spcPct val="200000"/>
              </a:lnSpc>
            </a:pPr>
            <a:r>
              <a:rPr lang="en-US" sz="2800"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F5E0A6A4-FD9A-4CCE-8935-72170E7C0533}"/>
              </a:ext>
            </a:extLst>
          </p:cNvPr>
          <p:cNvSpPr>
            <a:spLocks noGrp="1"/>
          </p:cNvSpPr>
          <p:nvPr>
            <p:ph idx="1"/>
          </p:nvPr>
        </p:nvSpPr>
        <p:spPr/>
        <p:txBody>
          <a:bodyPr>
            <a:normAutofit/>
          </a:bodyPr>
          <a:lstStyle/>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Turner syndrome is a disorder where a female has a partial presence or absence of one sex chromosome (Rosenfeld, 2000).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It results from an error from either the sperm or ovum.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80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It is a rare disorder among born infants (less than 1%) (Rosenfeld, 2000).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87577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8CDAF-C68C-4C4C-B7E3-76446C5828AD}"/>
              </a:ext>
            </a:extLst>
          </p:cNvPr>
          <p:cNvSpPr>
            <a:spLocks noGrp="1"/>
          </p:cNvSpPr>
          <p:nvPr>
            <p:ph type="title"/>
          </p:nvPr>
        </p:nvSpPr>
        <p:spPr>
          <a:xfrm>
            <a:off x="1294362" y="50712"/>
            <a:ext cx="9603275" cy="1049235"/>
          </a:xfrm>
        </p:spPr>
        <p:txBody>
          <a:bodyPr>
            <a:normAutofit fontScale="90000"/>
          </a:bodyPr>
          <a:lstStyle/>
          <a:p>
            <a:pPr algn="ctr">
              <a:lnSpc>
                <a:spcPct val="200000"/>
              </a:lnSpc>
            </a:pPr>
            <a:br>
              <a:rPr lang="en-US" sz="3100" dirty="0">
                <a:effectLst/>
                <a:latin typeface="Times New Roman" panose="02020603050405020304" pitchFamily="18" charset="0"/>
                <a:ea typeface="Calibri" panose="020F0502020204030204" pitchFamily="34" charset="0"/>
                <a:cs typeface="Times New Roman" panose="02020603050405020304" pitchFamily="18" charset="0"/>
              </a:rPr>
            </a:br>
            <a:r>
              <a:rPr lang="en-US" sz="3100" dirty="0">
                <a:effectLst/>
                <a:latin typeface="Times New Roman" panose="02020603050405020304" pitchFamily="18" charset="0"/>
                <a:ea typeface="Calibri" panose="020F0502020204030204" pitchFamily="34" charset="0"/>
                <a:cs typeface="Times New Roman" panose="02020603050405020304" pitchFamily="18" charset="0"/>
              </a:rPr>
              <a:t>SIGNS AND SYMPTOMS IN CHILDHOOD</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6B4A897E-2D6B-4CB8-9FF4-5222BC8E9B0A}"/>
              </a:ext>
            </a:extLst>
          </p:cNvPr>
          <p:cNvSpPr>
            <a:spLocks noGrp="1"/>
          </p:cNvSpPr>
          <p:nvPr>
            <p:ph idx="1"/>
          </p:nvPr>
        </p:nvSpPr>
        <p:spPr>
          <a:xfrm>
            <a:off x="1657641" y="2253803"/>
            <a:ext cx="9830314" cy="3245476"/>
          </a:xfrm>
        </p:spPr>
        <p:txBody>
          <a:bodyPr/>
          <a:lstStyle/>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Heart and kidney abnormalities from a prenatal test.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80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They have swollen hands and feet for infants below two years of age (Lymphedema).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000" dirty="0">
                <a:effectLst/>
                <a:latin typeface="Times New Roman" panose="02020603050405020304" pitchFamily="18" charset="0"/>
                <a:ea typeface="Calibri" panose="020F0502020204030204" pitchFamily="34" charset="0"/>
              </a:rPr>
              <a:t>Children are short in stature in early and middle childhood (</a:t>
            </a:r>
            <a:r>
              <a:rPr lang="en-US" sz="2000" dirty="0" err="1">
                <a:effectLst/>
                <a:latin typeface="Times New Roman" panose="02020603050405020304" pitchFamily="18" charset="0"/>
                <a:ea typeface="Calibri" panose="020F0502020204030204" pitchFamily="34" charset="0"/>
              </a:rPr>
              <a:t>Pinsker</a:t>
            </a:r>
            <a:r>
              <a:rPr lang="en-US" sz="2000" dirty="0">
                <a:effectLst/>
                <a:latin typeface="Times New Roman" panose="02020603050405020304" pitchFamily="18" charset="0"/>
                <a:ea typeface="Calibri" panose="020F0502020204030204" pitchFamily="34" charset="0"/>
              </a:rPr>
              <a:t>, 2012).</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Tree>
    <p:extLst>
      <p:ext uri="{BB962C8B-B14F-4D97-AF65-F5344CB8AC3E}">
        <p14:creationId xmlns:p14="http://schemas.microsoft.com/office/powerpoint/2010/main" val="465904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6A624-F7AD-47B3-B063-74EEDC604E15}"/>
              </a:ext>
            </a:extLst>
          </p:cNvPr>
          <p:cNvSpPr>
            <a:spLocks noGrp="1"/>
          </p:cNvSpPr>
          <p:nvPr>
            <p:ph type="title"/>
          </p:nvPr>
        </p:nvSpPr>
        <p:spPr/>
        <p:txBody>
          <a:bodyPr/>
          <a:lstStyle/>
          <a:p>
            <a:r>
              <a:rPr kumimoji="0" lang="en-US" sz="2800" b="0" i="0" u="none" strike="noStrike" kern="1200" cap="all"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SIGNS AND SYMPTOMS IN CHILDHOOD</a:t>
            </a:r>
            <a:endParaRPr lang="en-US" dirty="0"/>
          </a:p>
        </p:txBody>
      </p:sp>
      <p:pic>
        <p:nvPicPr>
          <p:cNvPr id="4" name="Content Placeholder 3">
            <a:extLst>
              <a:ext uri="{FF2B5EF4-FFF2-40B4-BE49-F238E27FC236}">
                <a16:creationId xmlns:a16="http://schemas.microsoft.com/office/drawing/2014/main" id="{F6CF444D-94A4-451D-A26F-9FB055D83BF4}"/>
              </a:ext>
            </a:extLst>
          </p:cNvPr>
          <p:cNvPicPr>
            <a:picLocks noGrp="1" noChangeAspect="1"/>
          </p:cNvPicPr>
          <p:nvPr>
            <p:ph idx="1"/>
          </p:nvPr>
        </p:nvPicPr>
        <p:blipFill>
          <a:blip r:embed="rId2"/>
          <a:stretch>
            <a:fillRect/>
          </a:stretch>
        </p:blipFill>
        <p:spPr>
          <a:xfrm>
            <a:off x="1451580" y="2289920"/>
            <a:ext cx="2232524" cy="1491399"/>
          </a:xfrm>
          <a:prstGeom prst="rect">
            <a:avLst/>
          </a:prstGeom>
        </p:spPr>
      </p:pic>
      <p:pic>
        <p:nvPicPr>
          <p:cNvPr id="5" name="Picture 4">
            <a:extLst>
              <a:ext uri="{FF2B5EF4-FFF2-40B4-BE49-F238E27FC236}">
                <a16:creationId xmlns:a16="http://schemas.microsoft.com/office/drawing/2014/main" id="{47287403-5E2D-4B40-9524-C0087EF20B07}"/>
              </a:ext>
            </a:extLst>
          </p:cNvPr>
          <p:cNvPicPr>
            <a:picLocks noChangeAspect="1"/>
          </p:cNvPicPr>
          <p:nvPr/>
        </p:nvPicPr>
        <p:blipFill>
          <a:blip r:embed="rId3"/>
          <a:stretch>
            <a:fillRect/>
          </a:stretch>
        </p:blipFill>
        <p:spPr>
          <a:xfrm>
            <a:off x="4348974" y="2289316"/>
            <a:ext cx="1802488" cy="1491399"/>
          </a:xfrm>
          <a:prstGeom prst="rect">
            <a:avLst/>
          </a:prstGeom>
        </p:spPr>
      </p:pic>
      <p:pic>
        <p:nvPicPr>
          <p:cNvPr id="6" name="Picture 5">
            <a:extLst>
              <a:ext uri="{FF2B5EF4-FFF2-40B4-BE49-F238E27FC236}">
                <a16:creationId xmlns:a16="http://schemas.microsoft.com/office/drawing/2014/main" id="{DBC574E7-2860-4282-933A-CD1C5F984AF9}"/>
              </a:ext>
            </a:extLst>
          </p:cNvPr>
          <p:cNvPicPr>
            <a:picLocks noChangeAspect="1"/>
          </p:cNvPicPr>
          <p:nvPr/>
        </p:nvPicPr>
        <p:blipFill>
          <a:blip r:embed="rId4"/>
          <a:stretch>
            <a:fillRect/>
          </a:stretch>
        </p:blipFill>
        <p:spPr>
          <a:xfrm>
            <a:off x="6433321" y="2209694"/>
            <a:ext cx="2074577" cy="2784667"/>
          </a:xfrm>
          <a:prstGeom prst="rect">
            <a:avLst/>
          </a:prstGeom>
        </p:spPr>
      </p:pic>
      <p:pic>
        <p:nvPicPr>
          <p:cNvPr id="7" name="Picture 6">
            <a:extLst>
              <a:ext uri="{FF2B5EF4-FFF2-40B4-BE49-F238E27FC236}">
                <a16:creationId xmlns:a16="http://schemas.microsoft.com/office/drawing/2014/main" id="{F3D8503B-9F0C-4BC6-92DC-110BDFCE0097}"/>
              </a:ext>
            </a:extLst>
          </p:cNvPr>
          <p:cNvPicPr>
            <a:picLocks noChangeAspect="1"/>
          </p:cNvPicPr>
          <p:nvPr/>
        </p:nvPicPr>
        <p:blipFill>
          <a:blip r:embed="rId5"/>
          <a:stretch>
            <a:fillRect/>
          </a:stretch>
        </p:blipFill>
        <p:spPr>
          <a:xfrm>
            <a:off x="9044000" y="2289316"/>
            <a:ext cx="1816765" cy="2432515"/>
          </a:xfrm>
          <a:prstGeom prst="rect">
            <a:avLst/>
          </a:prstGeom>
        </p:spPr>
      </p:pic>
      <p:sp>
        <p:nvSpPr>
          <p:cNvPr id="8" name="TextBox 7">
            <a:extLst>
              <a:ext uri="{FF2B5EF4-FFF2-40B4-BE49-F238E27FC236}">
                <a16:creationId xmlns:a16="http://schemas.microsoft.com/office/drawing/2014/main" id="{1A52951C-C3F9-4D9F-A901-DB5D9D2E451D}"/>
              </a:ext>
            </a:extLst>
          </p:cNvPr>
          <p:cNvSpPr txBox="1"/>
          <p:nvPr/>
        </p:nvSpPr>
        <p:spPr>
          <a:xfrm>
            <a:off x="1451579" y="3988904"/>
            <a:ext cx="2232524" cy="646331"/>
          </a:xfrm>
          <a:prstGeom prst="rect">
            <a:avLst/>
          </a:prstGeom>
          <a:noFill/>
        </p:spPr>
        <p:txBody>
          <a:bodyPr wrap="square" rtlCol="0">
            <a:spAutoFit/>
          </a:bodyPr>
          <a:lstStyle/>
          <a:p>
            <a:r>
              <a:rPr lang="en-US" dirty="0"/>
              <a:t>Swollen feet and short toes</a:t>
            </a:r>
          </a:p>
        </p:txBody>
      </p:sp>
      <p:sp>
        <p:nvSpPr>
          <p:cNvPr id="9" name="TextBox 8">
            <a:extLst>
              <a:ext uri="{FF2B5EF4-FFF2-40B4-BE49-F238E27FC236}">
                <a16:creationId xmlns:a16="http://schemas.microsoft.com/office/drawing/2014/main" id="{BEBAC795-4EA9-4857-9D16-7B54DB115495}"/>
              </a:ext>
            </a:extLst>
          </p:cNvPr>
          <p:cNvSpPr txBox="1"/>
          <p:nvPr/>
        </p:nvSpPr>
        <p:spPr>
          <a:xfrm>
            <a:off x="4348974" y="3988904"/>
            <a:ext cx="1802488" cy="646331"/>
          </a:xfrm>
          <a:prstGeom prst="rect">
            <a:avLst/>
          </a:prstGeom>
          <a:noFill/>
        </p:spPr>
        <p:txBody>
          <a:bodyPr wrap="square" rtlCol="0">
            <a:spAutoFit/>
          </a:bodyPr>
          <a:lstStyle/>
          <a:p>
            <a:r>
              <a:rPr lang="en-US" dirty="0"/>
              <a:t>Swollen hands and short fingers</a:t>
            </a:r>
          </a:p>
        </p:txBody>
      </p:sp>
      <p:sp>
        <p:nvSpPr>
          <p:cNvPr id="10" name="TextBox 9">
            <a:extLst>
              <a:ext uri="{FF2B5EF4-FFF2-40B4-BE49-F238E27FC236}">
                <a16:creationId xmlns:a16="http://schemas.microsoft.com/office/drawing/2014/main" id="{D440AA84-8FDF-45FD-8BF6-776E3ECF4271}"/>
              </a:ext>
            </a:extLst>
          </p:cNvPr>
          <p:cNvSpPr txBox="1"/>
          <p:nvPr/>
        </p:nvSpPr>
        <p:spPr>
          <a:xfrm>
            <a:off x="6433321" y="5155096"/>
            <a:ext cx="2074577" cy="369332"/>
          </a:xfrm>
          <a:prstGeom prst="rect">
            <a:avLst/>
          </a:prstGeom>
          <a:noFill/>
        </p:spPr>
        <p:txBody>
          <a:bodyPr wrap="square" rtlCol="0">
            <a:spAutoFit/>
          </a:bodyPr>
          <a:lstStyle/>
          <a:p>
            <a:r>
              <a:rPr lang="en-US" dirty="0"/>
              <a:t>Low set ears</a:t>
            </a:r>
          </a:p>
        </p:txBody>
      </p:sp>
      <p:sp>
        <p:nvSpPr>
          <p:cNvPr id="11" name="TextBox 10">
            <a:extLst>
              <a:ext uri="{FF2B5EF4-FFF2-40B4-BE49-F238E27FC236}">
                <a16:creationId xmlns:a16="http://schemas.microsoft.com/office/drawing/2014/main" id="{F4A2F176-19CA-4285-87F3-4468EF0DB5CB}"/>
              </a:ext>
            </a:extLst>
          </p:cNvPr>
          <p:cNvSpPr txBox="1"/>
          <p:nvPr/>
        </p:nvSpPr>
        <p:spPr>
          <a:xfrm>
            <a:off x="9044000" y="4994361"/>
            <a:ext cx="1816765" cy="646331"/>
          </a:xfrm>
          <a:prstGeom prst="rect">
            <a:avLst/>
          </a:prstGeom>
          <a:noFill/>
        </p:spPr>
        <p:txBody>
          <a:bodyPr wrap="square" rtlCol="0">
            <a:spAutoFit/>
          </a:bodyPr>
          <a:lstStyle/>
          <a:p>
            <a:r>
              <a:rPr lang="en-US" dirty="0"/>
              <a:t>Widely spaced nipples</a:t>
            </a:r>
          </a:p>
        </p:txBody>
      </p:sp>
    </p:spTree>
    <p:extLst>
      <p:ext uri="{BB962C8B-B14F-4D97-AF65-F5344CB8AC3E}">
        <p14:creationId xmlns:p14="http://schemas.microsoft.com/office/powerpoint/2010/main" val="1453417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10FE6-DF64-48DA-8C12-3D21ACE77E42}"/>
              </a:ext>
            </a:extLst>
          </p:cNvPr>
          <p:cNvSpPr>
            <a:spLocks noGrp="1"/>
          </p:cNvSpPr>
          <p:nvPr>
            <p:ph type="title"/>
          </p:nvPr>
        </p:nvSpPr>
        <p:spPr>
          <a:xfrm>
            <a:off x="1000818" y="-792461"/>
            <a:ext cx="9603275" cy="1049235"/>
          </a:xfrm>
        </p:spPr>
        <p:txBody>
          <a:bodyPr>
            <a:normAutofit fontScale="90000"/>
          </a:bodyPr>
          <a:lstStyle/>
          <a:p>
            <a:pPr algn="ctr">
              <a:lnSpc>
                <a:spcPct val="200000"/>
              </a:lnSpc>
            </a:pPr>
            <a:br>
              <a:rPr lang="en-US" sz="3100" dirty="0">
                <a:effectLst/>
                <a:latin typeface="Times New Roman" panose="02020603050405020304" pitchFamily="18" charset="0"/>
                <a:ea typeface="Calibri" panose="020F0502020204030204" pitchFamily="34" charset="0"/>
                <a:cs typeface="Times New Roman" panose="02020603050405020304" pitchFamily="18" charset="0"/>
              </a:rPr>
            </a:br>
            <a:r>
              <a:rPr lang="en-US" sz="3100" dirty="0">
                <a:effectLst/>
                <a:latin typeface="Times New Roman" panose="02020603050405020304" pitchFamily="18" charset="0"/>
                <a:ea typeface="Calibri" panose="020F0502020204030204" pitchFamily="34" charset="0"/>
                <a:cs typeface="Times New Roman" panose="02020603050405020304" pitchFamily="18" charset="0"/>
              </a:rPr>
              <a:t>SIGNS AND SYMPTOMS AT ADOLESCENCE AND ADULTHOOD</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7449EB2-D607-41E5-9A1F-1D08F520D5E0}"/>
              </a:ext>
            </a:extLst>
          </p:cNvPr>
          <p:cNvSpPr>
            <a:spLocks noGrp="1"/>
          </p:cNvSpPr>
          <p:nvPr>
            <p:ph idx="1"/>
          </p:nvPr>
        </p:nvSpPr>
        <p:spPr>
          <a:xfrm>
            <a:off x="1944710" y="1983346"/>
            <a:ext cx="9110143" cy="3482999"/>
          </a:xfrm>
        </p:spPr>
        <p:txBody>
          <a:bodyPr>
            <a:normAutofit fontScale="92500" lnSpcReduction="20000"/>
          </a:bodyPr>
          <a:lstStyle/>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Slow growth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Failure to begin expected sexual changes at puberty.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There are cases of premature ovarian failure (amenorrhea) in adults.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Mccarthy</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&amp;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Bondy</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2008).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Miscarriages or total failure to conceive for women adults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80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Adult height is smaller than expected (Rosenfeld, 2000).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589745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1B22-7C56-4DA3-BC58-219D8D5F15F9}"/>
              </a:ext>
            </a:extLst>
          </p:cNvPr>
          <p:cNvSpPr>
            <a:spLocks noGrp="1"/>
          </p:cNvSpPr>
          <p:nvPr>
            <p:ph type="title"/>
          </p:nvPr>
        </p:nvSpPr>
        <p:spPr>
          <a:xfrm>
            <a:off x="1451579" y="342420"/>
            <a:ext cx="9603275" cy="1049235"/>
          </a:xfrm>
        </p:spPr>
        <p:txBody>
          <a:bodyPr>
            <a:normAutofit fontScale="90000"/>
          </a:bodyPr>
          <a:lstStyle/>
          <a:p>
            <a:pPr algn="ctr">
              <a:lnSpc>
                <a:spcPct val="200000"/>
              </a:lnSpc>
            </a:pP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DIAGNOSIS OF TURNER SYNDROME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50EB03E-D9F2-4DEB-AAED-2FBD391A5CD8}"/>
              </a:ext>
            </a:extLst>
          </p:cNvPr>
          <p:cNvSpPr>
            <a:spLocks noGrp="1"/>
          </p:cNvSpPr>
          <p:nvPr>
            <p:ph idx="1"/>
          </p:nvPr>
        </p:nvSpPr>
        <p:spPr>
          <a:xfrm>
            <a:off x="1709156" y="2002853"/>
            <a:ext cx="9603275" cy="3450613"/>
          </a:xfrm>
        </p:spPr>
        <p:txBody>
          <a:bodyPr/>
          <a:lstStyle/>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Ultrasound.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One can take a cardiovascular screening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Dabrowski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et al., 2020).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80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Karyotype analysis is the process where a person’s blood is analyzed for the chromosomal component and identification of any abnormalities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Bondy</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2014).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435648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8F305-7834-4704-BB0B-0620E389112D}"/>
              </a:ext>
            </a:extLst>
          </p:cNvPr>
          <p:cNvSpPr>
            <a:spLocks noGrp="1"/>
          </p:cNvSpPr>
          <p:nvPr>
            <p:ph type="title"/>
          </p:nvPr>
        </p:nvSpPr>
        <p:spPr>
          <a:xfrm>
            <a:off x="1554610" y="342420"/>
            <a:ext cx="9603275" cy="1049235"/>
          </a:xfrm>
        </p:spPr>
        <p:txBody>
          <a:bodyPr>
            <a:normAutofit fontScale="90000"/>
          </a:bodyPr>
          <a:lstStyle/>
          <a:p>
            <a:pPr algn="ctr">
              <a:lnSpc>
                <a:spcPct val="200000"/>
              </a:lnSpc>
            </a:pP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EFFECTS OF TURNER SYNDROME</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C61F189B-EB64-4C4E-B0E2-383F42A2B399}"/>
              </a:ext>
            </a:extLst>
          </p:cNvPr>
          <p:cNvSpPr>
            <a:spLocks noGrp="1"/>
          </p:cNvSpPr>
          <p:nvPr>
            <p:ph idx="1"/>
          </p:nvPr>
        </p:nvSpPr>
        <p:spPr/>
        <p:txBody>
          <a:bodyPr>
            <a:normAutofit fontScale="92500" lnSpcReduction="20000"/>
          </a:bodyPr>
          <a:lstStyle/>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Turner syndrome patients develop several body complications, such 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Heart and kidney problems-most infants are born with abnormalities.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Hypertension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Infertility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Vision and hearing impairments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80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Presence of skeletal fractures in the patient (Cui et al.,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306265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B90EA-ADD7-4885-A988-64517A2317F3}"/>
              </a:ext>
            </a:extLst>
          </p:cNvPr>
          <p:cNvSpPr>
            <a:spLocks noGrp="1"/>
          </p:cNvSpPr>
          <p:nvPr>
            <p:ph type="title"/>
          </p:nvPr>
        </p:nvSpPr>
        <p:spPr>
          <a:xfrm>
            <a:off x="1451579" y="147697"/>
            <a:ext cx="9603275" cy="1049235"/>
          </a:xfrm>
        </p:spPr>
        <p:txBody>
          <a:bodyPr>
            <a:normAutofit fontScale="90000"/>
          </a:bodyPr>
          <a:lstStyle/>
          <a:p>
            <a:pPr algn="ctr">
              <a:lnSpc>
                <a:spcPct val="200000"/>
              </a:lnSpc>
            </a:pPr>
            <a:br>
              <a:rPr lang="en-US" sz="3100" dirty="0">
                <a:effectLst/>
                <a:latin typeface="Calibri" panose="020F0502020204030204" pitchFamily="34" charset="0"/>
                <a:ea typeface="Calibri" panose="020F0502020204030204" pitchFamily="34" charset="0"/>
                <a:cs typeface="Times New Roman" panose="02020603050405020304" pitchFamily="18" charset="0"/>
              </a:rPr>
            </a:br>
            <a:r>
              <a:rPr lang="en-US" sz="3100" dirty="0">
                <a:effectLst/>
                <a:latin typeface="Times New Roman" panose="02020603050405020304" pitchFamily="18" charset="0"/>
                <a:ea typeface="Calibri" panose="020F0502020204030204" pitchFamily="34" charset="0"/>
                <a:cs typeface="Times New Roman" panose="02020603050405020304" pitchFamily="18" charset="0"/>
              </a:rPr>
              <a:t>POSSIBLE TREATMENT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313EA5E1-95E5-49EA-A6EE-8AC9BFF8FEE4}"/>
              </a:ext>
            </a:extLst>
          </p:cNvPr>
          <p:cNvSpPr>
            <a:spLocks noGrp="1"/>
          </p:cNvSpPr>
          <p:nvPr>
            <p:ph idx="1"/>
          </p:nvPr>
        </p:nvSpPr>
        <p:spPr/>
        <p:txBody>
          <a:bodyPr/>
          <a:lstStyle/>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If diagnosed early, doctors may prescribe therapies.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Growth hormone therapy is administering growth hormones to patients with turner syndrome to boost their heights, especially at adult stages.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80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Estrogen therapy – a patient is administered with estrogen to facilitate growth (Cui et al.,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354846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F662E-10FD-40DA-B385-665538613D49}"/>
              </a:ext>
            </a:extLst>
          </p:cNvPr>
          <p:cNvSpPr>
            <a:spLocks noGrp="1"/>
          </p:cNvSpPr>
          <p:nvPr>
            <p:ph type="title"/>
          </p:nvPr>
        </p:nvSpPr>
        <p:spPr>
          <a:xfrm>
            <a:off x="838200" y="365126"/>
            <a:ext cx="10353541" cy="716700"/>
          </a:xfrm>
        </p:spPr>
        <p:txBody>
          <a:bodyPr>
            <a:normAutofit fontScale="90000"/>
          </a:bodyPr>
          <a:lstStyle/>
          <a:p>
            <a:pPr algn="ctr">
              <a:lnSpc>
                <a:spcPct val="200000"/>
              </a:lnSpc>
            </a:pP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3100" dirty="0">
                <a:effectLst/>
                <a:latin typeface="Times New Roman" panose="02020603050405020304" pitchFamily="18" charset="0"/>
                <a:ea typeface="Calibri" panose="020F0502020204030204" pitchFamily="34" charset="0"/>
                <a:cs typeface="Times New Roman" panose="02020603050405020304" pitchFamily="18" charset="0"/>
              </a:rPr>
              <a:t>CASE STUDY</a:t>
            </a:r>
            <a:br>
              <a:rPr lang="en-US" sz="31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31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F2DBDF2-677E-4B23-92C4-62093C63F4BD}"/>
              </a:ext>
            </a:extLst>
          </p:cNvPr>
          <p:cNvSpPr>
            <a:spLocks noGrp="1"/>
          </p:cNvSpPr>
          <p:nvPr>
            <p:ph idx="1"/>
          </p:nvPr>
        </p:nvSpPr>
        <p:spPr>
          <a:xfrm>
            <a:off x="1545464" y="1970468"/>
            <a:ext cx="10457646" cy="3773509"/>
          </a:xfrm>
        </p:spPr>
        <p:txBody>
          <a:bodyPr>
            <a:noAutofit/>
          </a:bodyPr>
          <a:lstStyle/>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Martha’s signs at three years old imply that she has Turner syndrome, confirmed after a diagnosis.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Martha’s condition gets worse day by day.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200000"/>
              </a:lnSpc>
              <a:spcBef>
                <a:spcPts val="0"/>
              </a:spcBef>
              <a:spcAft>
                <a:spcPts val="800"/>
              </a:spcAft>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She may or may not attain her goals (being a teacher and bearing children), as the study shows that complications due to her disorder are fatal.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200000"/>
              </a:lnSpc>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2152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76846-C8E7-4BB1-9170-221B0A79CB9C}"/>
              </a:ext>
            </a:extLst>
          </p:cNvPr>
          <p:cNvSpPr>
            <a:spLocks noGrp="1"/>
          </p:cNvSpPr>
          <p:nvPr>
            <p:ph type="title"/>
          </p:nvPr>
        </p:nvSpPr>
        <p:spPr>
          <a:xfrm>
            <a:off x="1577009" y="0"/>
            <a:ext cx="9477845" cy="45719"/>
          </a:xfrm>
        </p:spPr>
        <p:txBody>
          <a:bodyPr>
            <a:normAutofit fontScale="90000"/>
          </a:bodyPr>
          <a:lstStyle/>
          <a:p>
            <a:pPr algn="ctr">
              <a:lnSpc>
                <a:spcPct val="200000"/>
              </a:lnSpc>
            </a:pP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3100" dirty="0">
                <a:effectLst/>
                <a:latin typeface="Times New Roman" panose="02020603050405020304" pitchFamily="18" charset="0"/>
                <a:ea typeface="Calibri" panose="020F0502020204030204" pitchFamily="34" charset="0"/>
                <a:cs typeface="Times New Roman" panose="02020603050405020304" pitchFamily="18" charset="0"/>
              </a:rPr>
              <a:t>References</a:t>
            </a:r>
            <a:br>
              <a:rPr lang="en-US" sz="1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D5DCF07-D5C7-43AE-BDD2-56C6451637A3}"/>
              </a:ext>
            </a:extLst>
          </p:cNvPr>
          <p:cNvSpPr>
            <a:spLocks noGrp="1"/>
          </p:cNvSpPr>
          <p:nvPr>
            <p:ph idx="1"/>
          </p:nvPr>
        </p:nvSpPr>
        <p:spPr>
          <a:xfrm>
            <a:off x="1451579" y="1942233"/>
            <a:ext cx="9603275" cy="3450613"/>
          </a:xfrm>
        </p:spPr>
        <p:txBody>
          <a:bodyPr>
            <a:normAutofit fontScale="47500" lnSpcReduction="20000"/>
          </a:bodyPr>
          <a:lstStyle/>
          <a:p>
            <a:pPr marL="304800" marR="0" indent="-304800">
              <a:lnSpc>
                <a:spcPct val="200000"/>
              </a:lnSpc>
              <a:spcBef>
                <a:spcPts val="0"/>
              </a:spcBef>
              <a:spcAft>
                <a:spcPts val="800"/>
              </a:spcAft>
            </a:pP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Bondy</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C. (2014). Recent Developments in Diagnosis and Care for Girls in Turner Syndrome.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Advances in Endocrinology</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2014</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1–9. https://doi.org/10.1155/2014/231089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04800" marR="0" indent="-304800">
              <a:lnSpc>
                <a:spcPct val="200000"/>
              </a:lnSpc>
              <a:spcBef>
                <a:spcPts val="0"/>
              </a:spcBef>
              <a:spcAft>
                <a:spcPts val="80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Cui, X., Cui, Y., Shi, L., Luan, J., Zhou, X., &amp; Han, J. (2018).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Intractable &amp; Rare Diseases Research</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7</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(4), 223–228. https://doi.org/10.5582/irdr.2017.01056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04800" marR="0" indent="-304800">
              <a:lnSpc>
                <a:spcPct val="200000"/>
              </a:lnSpc>
              <a:spcBef>
                <a:spcPts val="0"/>
              </a:spcBef>
              <a:spcAft>
                <a:spcPts val="800"/>
              </a:spcAft>
            </a:pP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Dabrowski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E., Jensen, R., Johnson, E. K.,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Habiby</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R. L., Brickman, W. J., &amp; Finlayson, C. (2020). Turner Syndrome Systematic Review: Spontaneous Thelarche and Menarche Stratified by Karyotype.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Hormone Research in </a:t>
            </a:r>
            <a:r>
              <a:rPr lang="en-US" sz="2000" i="1" dirty="0" err="1">
                <a:effectLst/>
                <a:latin typeface="Times New Roman" panose="02020603050405020304" pitchFamily="18" charset="0"/>
                <a:ea typeface="Calibri" panose="020F0502020204030204" pitchFamily="34" charset="0"/>
                <a:cs typeface="Times New Roman" panose="02020603050405020304" pitchFamily="18" charset="0"/>
              </a:rPr>
              <a:t>Paediatrics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92</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(3), 143–149. https://doi.org/10.1159/000502902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04800" marR="0" indent="-304800">
              <a:lnSpc>
                <a:spcPct val="200000"/>
              </a:lnSpc>
              <a:spcBef>
                <a:spcPts val="0"/>
              </a:spcBef>
              <a:spcAft>
                <a:spcPts val="800"/>
              </a:spcAft>
            </a:pP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Mccarthy</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K., &amp;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Bondy</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C. A. (2008). Turner syndrome in childhood and adolescence NIH Public Access.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Expert Rev Endocrinol </a:t>
            </a:r>
            <a:r>
              <a:rPr lang="en-US" sz="2000" i="1" dirty="0" err="1">
                <a:effectLst/>
                <a:latin typeface="Times New Roman" panose="02020603050405020304" pitchFamily="18" charset="0"/>
                <a:ea typeface="Calibri" panose="020F0502020204030204" pitchFamily="34" charset="0"/>
                <a:cs typeface="Times New Roman" panose="02020603050405020304" pitchFamily="18" charset="0"/>
              </a:rPr>
              <a:t>Metab</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(6), 771–775. https://doi.org/10.1586/17446651.3.6.771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04800" marR="0" indent="-304800">
              <a:lnSpc>
                <a:spcPct val="200000"/>
              </a:lnSpc>
              <a:spcBef>
                <a:spcPts val="0"/>
              </a:spcBef>
              <a:spcAft>
                <a:spcPts val="800"/>
              </a:spcAft>
            </a:pP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Pinsker</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J. E. (2012). Turner syndrome: Updating the paradigm of clinical care.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Journal of Clinical Endocrinology and Metabolism</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97</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(6), 994–1003. https://doi.org/10.1210/jc.2012-1245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04800" marR="0" indent="-304800">
              <a:lnSpc>
                <a:spcPct val="200000"/>
              </a:lnSpc>
              <a:spcBef>
                <a:spcPts val="0"/>
              </a:spcBef>
              <a:spcAft>
                <a:spcPts val="80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Rosenfeld, R. G. (2000). Turner’s syndrome: A growing concern.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Journal of Pediatrics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137</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(4), 443–444. https://doi.org/10.1067/mpd.2000.110301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74410817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76</TotalTime>
  <Words>1271</Words>
  <Application>Microsoft Office PowerPoint</Application>
  <PresentationFormat>Widescreen</PresentationFormat>
  <Paragraphs>60</Paragraphs>
  <Slides>10</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Gill Sans MT</vt:lpstr>
      <vt:lpstr>Symbol</vt:lpstr>
      <vt:lpstr>Times New Roman</vt:lpstr>
      <vt:lpstr>Gallery</vt:lpstr>
      <vt:lpstr>TURNER SYNDROME</vt:lpstr>
      <vt:lpstr>Introduction</vt:lpstr>
      <vt:lpstr> SIGNS AND SYMPTOMS IN CHILDHOOD </vt:lpstr>
      <vt:lpstr>SIGNS AND SYMPTOMS IN CHILDHOOD</vt:lpstr>
      <vt:lpstr> SIGNS AND SYMPTOMS AT ADOLESCENCE AND ADULTHOOD </vt:lpstr>
      <vt:lpstr> DIAGNOSIS OF TURNER SYNDROME </vt:lpstr>
      <vt:lpstr> EFFECTS OF TURNER SYNDROME </vt:lpstr>
      <vt:lpstr> POSSIBLE TREATMENT  </vt:lpstr>
      <vt:lpstr> CASE STUDY </vt:lpstr>
      <vt:lpstr>  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TURNER SYNDROME</dc:title>
  <dc:creator>CAROLINE</dc:creator>
  <cp:lastModifiedBy>CAROLINE</cp:lastModifiedBy>
  <cp:revision>17</cp:revision>
  <dcterms:created xsi:type="dcterms:W3CDTF">2020-11-30T21:07:53Z</dcterms:created>
  <dcterms:modified xsi:type="dcterms:W3CDTF">2020-12-03T11:40:25Z</dcterms:modified>
</cp:coreProperties>
</file>